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5" r:id="rId2"/>
    <p:sldId id="266" r:id="rId3"/>
    <p:sldId id="267" r:id="rId4"/>
  </p:sldIdLst>
  <p:sldSz cx="9906000" cy="6858000" type="A4"/>
  <p:notesSz cx="6735763" cy="9866313"/>
  <p:defaultTextStyle>
    <a:defPPr>
      <a:defRPr lang="ko-KR"/>
    </a:defPPr>
    <a:lvl1pPr marL="0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1pPr>
    <a:lvl2pPr marL="461904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2pPr>
    <a:lvl3pPr marL="923808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3pPr>
    <a:lvl4pPr marL="1385712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4pPr>
    <a:lvl5pPr marL="1847615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5pPr>
    <a:lvl6pPr marL="2309519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6pPr>
    <a:lvl7pPr marL="2771422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7pPr>
    <a:lvl8pPr marL="3233327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8pPr>
    <a:lvl9pPr marL="3695230" algn="l" defTabSz="923808" rtl="0" eaLnBrk="1" latinLnBrk="1" hangingPunct="1">
      <a:defRPr sz="183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C087904-3600-4249-B7E1-685681BF0AE1}">
          <p14:sldIdLst>
            <p14:sldId id="265"/>
            <p14:sldId id="266"/>
            <p14:sldId id="267"/>
          </p14:sldIdLst>
        </p14:section>
        <p14:section name="27기" id="{22052F46-2C0D-4EEC-B149-8F4A053C762A}">
          <p14:sldIdLst/>
        </p14:section>
        <p14:section name="28기" id="{A8F11D05-F421-42F6-BEC8-477FCFBD4D37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96" userDrawn="1">
          <p15:clr>
            <a:srgbClr val="A4A3A4"/>
          </p15:clr>
        </p15:guide>
        <p15:guide id="3" pos="3120" userDrawn="1">
          <p15:clr>
            <a:srgbClr val="A4A3A4"/>
          </p15:clr>
        </p15:guide>
        <p15:guide id="4" pos="175" userDrawn="1">
          <p15:clr>
            <a:srgbClr val="A4A3A4"/>
          </p15:clr>
        </p15:guide>
        <p15:guide id="5" pos="6065" userDrawn="1">
          <p15:clr>
            <a:srgbClr val="A4A3A4"/>
          </p15:clr>
        </p15:guide>
        <p15:guide id="6" orient="horz" pos="39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BCF"/>
    <a:srgbClr val="404040"/>
    <a:srgbClr val="AEAEAE"/>
    <a:srgbClr val="3175B6"/>
    <a:srgbClr val="F4FFFF"/>
    <a:srgbClr val="FF8961"/>
    <a:srgbClr val="80171B"/>
    <a:srgbClr val="D3B184"/>
    <a:srgbClr val="14398F"/>
    <a:srgbClr val="EDF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03" autoAdjust="0"/>
    <p:restoredTop sz="94660"/>
  </p:normalViewPr>
  <p:slideViewPr>
    <p:cSldViewPr showGuides="1">
      <p:cViewPr varScale="1">
        <p:scale>
          <a:sx n="107" d="100"/>
          <a:sy n="107" d="100"/>
        </p:scale>
        <p:origin x="1830" y="102"/>
      </p:cViewPr>
      <p:guideLst>
        <p:guide orient="horz" pos="2160"/>
        <p:guide orient="horz" pos="196"/>
        <p:guide pos="3120"/>
        <p:guide pos="175"/>
        <p:guide pos="6065"/>
        <p:guide orient="horz" pos="397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119895" cy="119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2919413" cy="493713"/>
          </a:xfrm>
          <a:prstGeom prst="rect">
            <a:avLst/>
          </a:prstGeom>
        </p:spPr>
        <p:txBody>
          <a:bodyPr vert="horz" lIns="91419" tIns="45710" rIns="91419" bIns="4571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4763" y="2"/>
            <a:ext cx="2919412" cy="493713"/>
          </a:xfrm>
          <a:prstGeom prst="rect">
            <a:avLst/>
          </a:prstGeom>
        </p:spPr>
        <p:txBody>
          <a:bodyPr vert="horz" lIns="91419" tIns="45710" rIns="91419" bIns="45710" rtlCol="0"/>
          <a:lstStyle>
            <a:lvl1pPr algn="r">
              <a:defRPr sz="1200"/>
            </a:lvl1pPr>
          </a:lstStyle>
          <a:p>
            <a:fld id="{204E1856-D4F4-496E-89A8-04CA094C99BB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95325" y="739775"/>
            <a:ext cx="53451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19" tIns="45710" rIns="91419" bIns="4571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102" y="4686300"/>
            <a:ext cx="5389563" cy="4440238"/>
          </a:xfrm>
          <a:prstGeom prst="rect">
            <a:avLst/>
          </a:prstGeom>
        </p:spPr>
        <p:txBody>
          <a:bodyPr vert="horz" lIns="91419" tIns="45710" rIns="91419" bIns="4571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371013"/>
            <a:ext cx="2919413" cy="493712"/>
          </a:xfrm>
          <a:prstGeom prst="rect">
            <a:avLst/>
          </a:prstGeom>
        </p:spPr>
        <p:txBody>
          <a:bodyPr vert="horz" lIns="91419" tIns="45710" rIns="91419" bIns="4571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</p:spPr>
        <p:txBody>
          <a:bodyPr vert="horz" lIns="91419" tIns="45710" rIns="91419" bIns="45710" rtlCol="0" anchor="b"/>
          <a:lstStyle>
            <a:lvl1pPr algn="r">
              <a:defRPr sz="1200"/>
            </a:lvl1pPr>
          </a:lstStyle>
          <a:p>
            <a:fld id="{95A1F4BF-0FFD-4006-B92F-5A141F28B5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02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2pPr>
    <a:lvl3pPr marL="914342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3pPr>
    <a:lvl4pPr marL="1371513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4pPr>
    <a:lvl5pPr marL="1828684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5pPr>
    <a:lvl6pPr marL="2285855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6pPr>
    <a:lvl7pPr marL="2743026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7pPr>
    <a:lvl8pPr marL="3200198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8pPr>
    <a:lvl9pPr marL="3657369" algn="l" defTabSz="914342" rtl="0" eaLnBrk="1" latinLnBrk="1" hangingPunct="1">
      <a:defRPr sz="119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95325" y="739775"/>
            <a:ext cx="5345113" cy="37004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1F4BF-0FFD-4006-B92F-5A141F28B5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223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9345488" y="6309320"/>
            <a:ext cx="141064" cy="230816"/>
          </a:xfrm>
          <a:prstGeom prst="rect">
            <a:avLst/>
          </a:prstGeom>
          <a:noFill/>
        </p:spPr>
        <p:txBody>
          <a:bodyPr wrap="none" lIns="0" tIns="45712" rIns="0" bIns="45712" rtlCol="0">
            <a:spAutoFit/>
          </a:bodyPr>
          <a:lstStyle/>
          <a:p>
            <a:pPr algn="ctr" defTabSz="914235" fontAlgn="base" latinLnBrk="0"/>
            <a:fld id="{EECC9740-51F3-4F4A-8EBE-0D1CAF121C77}" type="slidenum">
              <a:rPr lang="ko-KR" altLang="en-US" sz="900" b="0" kern="0" smtClean="0">
                <a:solidFill>
                  <a:srgbClr val="7F7F7F"/>
                </a:solidFill>
                <a:latin typeface="Arial" panose="020B0604020202020204" pitchFamily="34" charset="0"/>
                <a:ea typeface="현대하모니 L" panose="02020603020101020101" pitchFamily="18" charset="-127"/>
              </a:rPr>
              <a:pPr algn="ctr" defTabSz="914235" fontAlgn="base" latinLnBrk="0"/>
              <a:t>‹#›</a:t>
            </a:fld>
            <a:endParaRPr lang="ko-KR" altLang="en-US" sz="900" b="0" kern="0" dirty="0">
              <a:solidFill>
                <a:srgbClr val="7F7F7F"/>
              </a:solidFill>
              <a:latin typeface="Arial" panose="020B0604020202020204" pitchFamily="34" charset="0"/>
              <a:ea typeface="현대하모니 L" panose="02020603020101020101" pitchFamily="18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806325" y="6660000"/>
            <a:ext cx="293350" cy="13849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- </a:t>
            </a:r>
            <a:fld id="{6E561261-401F-44B7-B6A0-78C0B076EEBF}" type="slidenum">
              <a:rPr kumimoji="0" lang="en-US" altLang="ko-KR" sz="900" b="0" i="0" u="none" strike="noStrike" kern="1200" cap="none" spc="-50" normalizeH="0" baseline="0" noProof="0" smtClean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 -</a:t>
            </a:r>
            <a:endParaRPr kumimoji="0" lang="ko-KR" altLang="en-US" sz="900" b="0" i="0" u="none" strike="noStrike" kern="1200" cap="none" spc="-50" normalizeH="0" baseline="0" noProof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현대하모니 L" panose="02020603020101020101" pitchFamily="18" charset="-127"/>
              <a:ea typeface="현대하모니 L" panose="02020603020101020101" pitchFamily="18" charset="-127"/>
              <a:cs typeface="+mn-cs"/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2160000" y="396000"/>
            <a:ext cx="0" cy="612000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2867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0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bar02(가로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59096" y="627274"/>
            <a:ext cx="9387809" cy="6542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4806325" y="6660000"/>
            <a:ext cx="293350" cy="13849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- </a:t>
            </a:r>
            <a:fld id="{6E561261-401F-44B7-B6A0-78C0B076EEBF}" type="slidenum">
              <a:rPr kumimoji="0" lang="en-US" altLang="ko-KR" sz="900" b="0" i="0" u="none" strike="noStrike" kern="1200" cap="none" spc="-50" normalizeH="0" baseline="0" noProof="0" smtClean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5B9BD5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 -</a:t>
            </a:r>
            <a:endParaRPr kumimoji="0" lang="ko-KR" altLang="en-US" sz="900" b="0" i="0" u="none" strike="noStrike" kern="1200" cap="none" spc="-50" normalizeH="0" baseline="0" noProof="0">
              <a:ln>
                <a:solidFill>
                  <a:srgbClr val="5B9BD5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현대하모니 L" panose="02020603020101020101" pitchFamily="18" charset="-127"/>
              <a:ea typeface="현대하모니 L" panose="02020603020101020101" pitchFamily="18" charset="-127"/>
              <a:cs typeface="+mn-cs"/>
            </a:endParaRPr>
          </a:p>
        </p:txBody>
      </p:sp>
      <p:pic>
        <p:nvPicPr>
          <p:cNvPr id="4" name="그림 3"/>
          <p:cNvPicPr/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000" y="180000"/>
            <a:ext cx="1008000" cy="36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5819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-1"/>
            <a:ext cx="1980000" cy="6858000"/>
          </a:xfrm>
          <a:prstGeom prst="rect">
            <a:avLst/>
          </a:prstGeom>
          <a:solidFill>
            <a:srgbClr val="EAEAE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200" b="1" i="0" u="none" strike="noStrike" kern="1200" cap="none" spc="0" normalizeH="0" baseline="0" noProof="0" dirty="0">
              <a:ln>
                <a:solidFill>
                  <a:prstClr val="white">
                    <a:alpha val="0"/>
                  </a:prstClr>
                </a:solidFill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" name="직선 연결선 2"/>
          <p:cNvCxnSpPr/>
          <p:nvPr userDrawn="1"/>
        </p:nvCxnSpPr>
        <p:spPr>
          <a:xfrm>
            <a:off x="2160000" y="1440000"/>
            <a:ext cx="7560000" cy="0"/>
          </a:xfrm>
          <a:prstGeom prst="line">
            <a:avLst/>
          </a:prstGeom>
          <a:ln w="6350">
            <a:solidFill>
              <a:srgbClr val="EAEA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 userDrawn="1"/>
        </p:nvSpPr>
        <p:spPr>
          <a:xfrm>
            <a:off x="843325" y="6660000"/>
            <a:ext cx="293350" cy="13849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- </a:t>
            </a:r>
            <a:fld id="{6E561261-401F-44B7-B6A0-78C0B076EEBF}" type="slidenum">
              <a:rPr kumimoji="0" lang="en-US" altLang="ko-KR" sz="900" b="0" i="0" u="none" strike="noStrike" kern="1200" cap="none" spc="-50" normalizeH="0" baseline="0" noProof="0" smtClean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altLang="ko-KR" sz="900" b="0" i="0" u="none" strike="noStrike" kern="1200" cap="none" spc="-50" normalizeH="0" baseline="0" noProof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현대하모니 L" panose="02020603020101020101" pitchFamily="18" charset="-127"/>
                <a:ea typeface="현대하모니 L" panose="02020603020101020101" pitchFamily="18" charset="-127"/>
                <a:cs typeface="+mn-cs"/>
              </a:rPr>
              <a:t> -</a:t>
            </a:r>
            <a:endParaRPr kumimoji="0" lang="ko-KR" altLang="en-US" sz="900" b="0" i="0" u="none" strike="noStrike" kern="1200" cap="none" spc="-50" normalizeH="0" baseline="0" noProof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현대하모니 L" panose="02020603020101020101" pitchFamily="18" charset="-127"/>
              <a:ea typeface="현대하모니 L" panose="020206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989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56" r:id="rId3"/>
    <p:sldLayoutId id="2147483657" r:id="rId4"/>
  </p:sldLayoutIdLst>
  <p:txStyles>
    <p:titleStyle>
      <a:lvl1pPr algn="ctr" defTabSz="1005998" rtl="0" eaLnBrk="1" latinLnBrk="1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249" indent="-377249" algn="l" defTabSz="1005998" rtl="0" eaLnBrk="1" latinLnBrk="1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17373" indent="-314374" algn="l" defTabSz="1005998" rtl="0" eaLnBrk="1" latinLnBrk="1" hangingPunct="1">
        <a:spcBef>
          <a:spcPct val="20000"/>
        </a:spcBef>
        <a:buFont typeface="Arial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498" indent="-251500" algn="l" defTabSz="1005998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495" indent="-251500" algn="l" defTabSz="1005998" rtl="0" eaLnBrk="1" latinLnBrk="1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63494" indent="-251500" algn="l" defTabSz="1005998" rtl="0" eaLnBrk="1" latinLnBrk="1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66493" indent="-251500" algn="l" defTabSz="1005998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69492" indent="-251500" algn="l" defTabSz="1005998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2491" indent="-251500" algn="l" defTabSz="1005998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75490" indent="-251500" algn="l" defTabSz="1005998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99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998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08997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995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994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17992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0992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23990" algn="l" defTabSz="1005998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6.jpeg"/><Relationship Id="rId12" Type="http://schemas.microsoft.com/office/2007/relationships/hdphoto" Target="../media/hdphoto3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902680"/>
              </p:ext>
            </p:extLst>
          </p:nvPr>
        </p:nvGraphicFramePr>
        <p:xfrm>
          <a:off x="284997" y="274638"/>
          <a:ext cx="7473165" cy="97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31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000">
                <a:tc rowSpan="3">
                  <a:txBody>
                    <a:bodyPr/>
                    <a:lstStyle/>
                    <a:p>
                      <a:pPr marL="0" lvl="0" indent="0" algn="ctr" latinLnBrk="1">
                        <a:spcAft>
                          <a:spcPts val="0"/>
                        </a:spcAft>
                      </a:pPr>
                      <a:r>
                        <a:rPr lang="ko-KR" altLang="en-US" sz="2000" b="1" kern="1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effectLst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Times New Roman"/>
                        </a:rPr>
                        <a:t>연말 임직원 긍정경험을 위한 행사 운영</a:t>
                      </a:r>
                      <a:r>
                        <a:rPr lang="en-US" altLang="ko-KR" sz="2000" b="1" kern="1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effectLst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Times New Roman"/>
                        </a:rPr>
                        <a:t>(</a:t>
                      </a:r>
                      <a:r>
                        <a:rPr lang="ko-KR" altLang="en-US" sz="2000" b="1" kern="1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effectLst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Times New Roman"/>
                        </a:rPr>
                        <a:t>案</a:t>
                      </a:r>
                      <a:r>
                        <a:rPr lang="en-US" altLang="ko-KR" sz="2000" b="1" kern="1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effectLst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Times New Roman"/>
                        </a:rPr>
                        <a:t>)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243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Arial" pitchFamily="34" charset="0"/>
                        </a:rPr>
                        <a:t>보 고 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5243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Arial" pitchFamily="34" charset="0"/>
                        </a:rPr>
                        <a:t>NLB 29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Arial" pitchFamily="34" charset="0"/>
                        </a:rPr>
                        <a:t>기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52439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prstClr val="black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Arial" pitchFamily="34" charset="0"/>
                        </a:rPr>
                        <a:t>2023.11.28.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9634019B-15AD-4162-97C3-1819C16A9D42}"/>
              </a:ext>
            </a:extLst>
          </p:cNvPr>
          <p:cNvGrpSpPr/>
          <p:nvPr/>
        </p:nvGrpSpPr>
        <p:grpSpPr>
          <a:xfrm>
            <a:off x="5097016" y="1510680"/>
            <a:ext cx="4500000" cy="285048"/>
            <a:chOff x="6600066" y="1635558"/>
            <a:chExt cx="3050872" cy="285048"/>
          </a:xfrm>
        </p:grpSpPr>
        <p:sp>
          <p:nvSpPr>
            <p:cNvPr id="9" name="ColumnHeader">
              <a:extLst>
                <a:ext uri="{FF2B5EF4-FFF2-40B4-BE49-F238E27FC236}">
                  <a16:creationId xmlns:a16="http://schemas.microsoft.com/office/drawing/2014/main" id="{84E3B202-16A6-4EF3-BE91-17DA9304A21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00067" y="1635558"/>
              <a:ext cx="3050871" cy="250212"/>
            </a:xfrm>
            <a:prstGeom prst="rect">
              <a:avLst/>
            </a:prstGeom>
            <a:solidFill>
              <a:srgbClr val="FFFFFF"/>
            </a:solidFill>
            <a:ln w="9525" algn="ctr">
              <a:noFill/>
              <a:miter lim="800000"/>
              <a:headEnd type="none" w="lg" len="lg"/>
              <a:tailEnd type="none" w="lg" len="lg"/>
            </a:ln>
            <a:effectLst/>
          </p:spPr>
          <p:txBody>
            <a:bodyPr wrap="square" tIns="91440" bIns="91440" anchor="ctr">
              <a:noAutofit/>
            </a:bodyPr>
            <a:lstStyle/>
            <a:p>
              <a:pPr algn="ctr">
                <a:buClr>
                  <a:prstClr val="black"/>
                </a:buClr>
                <a:buSzPct val="100000"/>
                <a:defRPr/>
              </a:pP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오프라인 예시</a:t>
              </a:r>
              <a:endParaRPr lang="en-US" altLang="en-US" sz="1200" dirty="0">
                <a:ln>
                  <a:solidFill>
                    <a:srgbClr val="C00000">
                      <a:alpha val="0"/>
                    </a:srgbClr>
                  </a:solidFill>
                </a:ln>
                <a:latin typeface="현대하모니 M" panose="02020603020101020101" pitchFamily="18" charset="-127"/>
                <a:ea typeface="현대하모니 M" panose="02020603020101020101" pitchFamily="18" charset="-127"/>
                <a:cs typeface="Arial" panose="020B0604020202020204" pitchFamily="34" charset="0"/>
              </a:endParaRPr>
            </a:p>
          </p:txBody>
        </p:sp>
        <p:cxnSp>
          <p:nvCxnSpPr>
            <p:cNvPr id="10" name="직선 연결선 56">
              <a:extLst>
                <a:ext uri="{FF2B5EF4-FFF2-40B4-BE49-F238E27FC236}">
                  <a16:creationId xmlns:a16="http://schemas.microsoft.com/office/drawing/2014/main" id="{276EBE87-E95F-4965-A58B-F7FBE3D0C0D7}"/>
                </a:ext>
              </a:extLst>
            </p:cNvPr>
            <p:cNvCxnSpPr/>
            <p:nvPr/>
          </p:nvCxnSpPr>
          <p:spPr>
            <a:xfrm>
              <a:off x="6600066" y="1920606"/>
              <a:ext cx="305087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634019B-15AD-4162-97C3-1819C16A9D42}"/>
              </a:ext>
            </a:extLst>
          </p:cNvPr>
          <p:cNvGrpSpPr/>
          <p:nvPr/>
        </p:nvGrpSpPr>
        <p:grpSpPr>
          <a:xfrm>
            <a:off x="343141" y="1510680"/>
            <a:ext cx="4500000" cy="285048"/>
            <a:chOff x="6600066" y="1635558"/>
            <a:chExt cx="3050872" cy="285048"/>
          </a:xfrm>
        </p:grpSpPr>
        <p:sp>
          <p:nvSpPr>
            <p:cNvPr id="22" name="ColumnHeader">
              <a:extLst>
                <a:ext uri="{FF2B5EF4-FFF2-40B4-BE49-F238E27FC236}">
                  <a16:creationId xmlns:a16="http://schemas.microsoft.com/office/drawing/2014/main" id="{84E3B202-16A6-4EF3-BE91-17DA9304A21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00067" y="1635558"/>
              <a:ext cx="3050871" cy="250212"/>
            </a:xfrm>
            <a:prstGeom prst="rect">
              <a:avLst/>
            </a:prstGeom>
            <a:solidFill>
              <a:srgbClr val="FFFFFF"/>
            </a:solidFill>
            <a:ln w="9525" algn="ctr">
              <a:noFill/>
              <a:miter lim="800000"/>
              <a:headEnd type="none" w="lg" len="lg"/>
              <a:tailEnd type="none" w="lg" len="lg"/>
            </a:ln>
            <a:effectLst/>
          </p:spPr>
          <p:txBody>
            <a:bodyPr wrap="square" tIns="91440" bIns="91440" anchor="ctr">
              <a:noAutofit/>
            </a:bodyPr>
            <a:lstStyle/>
            <a:p>
              <a:pPr algn="ctr">
                <a:buClr>
                  <a:prstClr val="black"/>
                </a:buClr>
                <a:buSzPct val="100000"/>
                <a:defRPr/>
              </a:pP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개요</a:t>
              </a:r>
              <a:endParaRPr lang="en-US" altLang="en-US" sz="1200" dirty="0">
                <a:ln>
                  <a:solidFill>
                    <a:srgbClr val="C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  <a:cs typeface="Arial" panose="020B0604020202020204" pitchFamily="34" charset="0"/>
              </a:endParaRPr>
            </a:p>
          </p:txBody>
        </p:sp>
        <p:cxnSp>
          <p:nvCxnSpPr>
            <p:cNvPr id="23" name="직선 연결선 56">
              <a:extLst>
                <a:ext uri="{FF2B5EF4-FFF2-40B4-BE49-F238E27FC236}">
                  <a16:creationId xmlns:a16="http://schemas.microsoft.com/office/drawing/2014/main" id="{276EBE87-E95F-4965-A58B-F7FBE3D0C0D7}"/>
                </a:ext>
              </a:extLst>
            </p:cNvPr>
            <p:cNvCxnSpPr/>
            <p:nvPr/>
          </p:nvCxnSpPr>
          <p:spPr>
            <a:xfrm>
              <a:off x="6600066" y="1920606"/>
              <a:ext cx="305087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488040"/>
              </p:ext>
            </p:extLst>
          </p:nvPr>
        </p:nvGraphicFramePr>
        <p:xfrm>
          <a:off x="379141" y="2010585"/>
          <a:ext cx="4428000" cy="417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1494243566"/>
                    </a:ext>
                  </a:extLst>
                </a:gridCol>
                <a:gridCol w="3708000">
                  <a:extLst>
                    <a:ext uri="{9D8B030D-6E8A-4147-A177-3AD203B41FA5}">
                      <a16:colId xmlns:a16="http://schemas.microsoft.com/office/drawing/2014/main" val="4270543898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1200" spc="-5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목 적</a:t>
                      </a:r>
                      <a:endParaRPr lang="en-US" altLang="ko-KR" sz="1050" b="1" kern="1200" spc="-5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·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연말 임직원들이 직접 참여하는 행사 운영을 통해 긍정경험 도모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71988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130513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1200" spc="-5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대 상</a:t>
                      </a:r>
                      <a:endParaRPr lang="en-US" altLang="ko-KR" sz="1050" b="1" kern="1200" spc="-5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00000"/>
                        </a:lnSpc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·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국내외 전 임직원 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71988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5812414"/>
                  </a:ext>
                </a:extLst>
              </a:tr>
              <a:tr h="295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1200" spc="-5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내 용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·[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오프라인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]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사무공간의 변화를 통한 직원 긍정경험 도모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8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(12/1~)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①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highlight>
                            <a:srgbClr val="FFDBCF"/>
                          </a:highlight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별관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정문 밖 현판 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+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동상 꾸미기 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②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highlight>
                            <a:srgbClr val="FFDBCF"/>
                          </a:highlight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별관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로비 크리스마스트리 설치 </a:t>
                      </a:r>
                      <a:endParaRPr lang="en-US" altLang="ko-KR" sz="8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③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highlight>
                            <a:srgbClr val="FFDBCF"/>
                          </a:highlight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별관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1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층 </a:t>
                      </a:r>
                      <a:r>
                        <a:rPr lang="ko-KR" altLang="en-US" sz="1000" b="0" kern="120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엔지니어스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플레이 라운지 꾸미기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    (</a:t>
                      </a:r>
                      <a:r>
                        <a:rPr kumimoji="0" lang="ko-KR" altLang="en-US" sz="1000" b="0" i="0" u="none" strike="noStrike" kern="1200" cap="none" spc="0" normalizeH="0" baseline="0" noProof="0" dirty="0" err="1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그린월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단체 테이블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0" lang="ko-KR" altLang="en-US" sz="1000" b="0" i="0" u="none" strike="noStrike" kern="1200" cap="none" spc="0" normalizeH="0" baseline="0" noProof="0" dirty="0" err="1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베어베터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외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)</a:t>
                      </a:r>
                      <a:b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</a:b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④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서울사무소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직원 참여형 폴라로이드 트리 운영 </a:t>
                      </a:r>
                      <a:endParaRPr lang="en-US" altLang="ko-KR" sz="8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⑤ 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highlight>
                            <a:srgbClr val="FFDBCF"/>
                          </a:highlight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별관</a:t>
                      </a:r>
                      <a:r>
                        <a:rPr kumimoji="0" lang="ko-KR" altLang="en-US" sz="1000" b="0" i="0" u="none" strike="noStrike" kern="1200" cap="none" spc="0" normalizeH="0" baseline="0" noProof="0" dirty="0">
                          <a:ln>
                            <a:solidFill>
                              <a:srgbClr val="4F81BD">
                                <a:alpha val="0"/>
                              </a:srgbClr>
                            </a:solidFill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엘리베이터 내부 꾸미기</a:t>
                      </a:r>
                      <a:endParaRPr lang="en-US" altLang="ko-KR" sz="4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4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</a:t>
                      </a:r>
                      <a:endParaRPr lang="ko-KR" altLang="en-US" sz="2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·[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온라인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]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①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직원 간 온라인 감사메시지 전달 창구 운영 </a:t>
                      </a:r>
                      <a:b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</a:b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       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감사메시지를 받은 현장 근무직원 중 일부를 선정하여</a:t>
                      </a:r>
                      <a:b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</a:b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          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크리스마스 케이크 제공 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직접수령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배송 중 선택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  <a:t>)</a:t>
                      </a:r>
                      <a:b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  <a:sym typeface="Wingdings" panose="05000000000000000000" pitchFamily="2" charset="2"/>
                        </a:rPr>
                      </a:b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71988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364969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1200" spc="-50" baseline="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비 고</a:t>
                      </a:r>
                    </a:p>
                  </a:txBody>
                  <a:tcPr marL="0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0000"/>
                        </a:lnSpc>
                        <a:spcBef>
                          <a:spcPts val="600"/>
                        </a:spcBef>
                        <a:buFontTx/>
                        <a:buNone/>
                      </a:pP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·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비즈니스지원팀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조직문화</a:t>
                      </a:r>
                      <a:r>
                        <a:rPr lang="en-US" altLang="ko-KR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, NLB </a:t>
                      </a:r>
                      <a:r>
                        <a:rPr lang="ko-KR" altLang="en-US" sz="1000" b="0" kern="120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현대하모니 L" panose="02020603020101020101" pitchFamily="18" charset="-127"/>
                          <a:ea typeface="현대하모니 L" panose="02020603020101020101" pitchFamily="18" charset="-127"/>
                          <a:cs typeface="+mn-cs"/>
                        </a:rPr>
                        <a:t>예산 활용</a:t>
                      </a:r>
                      <a:endParaRPr lang="en-US" altLang="ko-KR" sz="1000" b="0" kern="120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현대하모니 L" panose="02020603020101020101" pitchFamily="18" charset="-127"/>
                        <a:ea typeface="현대하모니 L" panose="02020603020101020101" pitchFamily="18" charset="-127"/>
                        <a:cs typeface="+mn-cs"/>
                      </a:endParaRPr>
                    </a:p>
                  </a:txBody>
                  <a:tcPr marL="71988" marR="0" marT="0" marB="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2377240"/>
                  </a:ext>
                </a:extLst>
              </a:tr>
            </a:tbl>
          </a:graphicData>
        </a:graphic>
      </p:graphicFrame>
      <p:pic>
        <p:nvPicPr>
          <p:cNvPr id="28" name="그림 27">
            <a:extLst>
              <a:ext uri="{FF2B5EF4-FFF2-40B4-BE49-F238E27FC236}">
                <a16:creationId xmlns:a16="http://schemas.microsoft.com/office/drawing/2014/main" id="{F6F7FA83-A976-7E59-633F-21376CC62F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1" t="13925" b="10524"/>
          <a:stretch/>
        </p:blipFill>
        <p:spPr>
          <a:xfrm>
            <a:off x="5251465" y="3797678"/>
            <a:ext cx="1699003" cy="2388905"/>
          </a:xfrm>
          <a:prstGeom prst="rect">
            <a:avLst/>
          </a:prstGeom>
        </p:spPr>
      </p:pic>
      <p:pic>
        <p:nvPicPr>
          <p:cNvPr id="46" name="그림 45" descr="크리스마스 트리, 크리스마스, 실내, 텍스트이(가) 표시된 사진&#10;&#10;자동 생성된 설명">
            <a:extLst>
              <a:ext uri="{FF2B5EF4-FFF2-40B4-BE49-F238E27FC236}">
                <a16:creationId xmlns:a16="http://schemas.microsoft.com/office/drawing/2014/main" id="{7B2FB107-1856-1384-9993-96C5AE18BCB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862" t="20280" b="1803"/>
          <a:stretch/>
        </p:blipFill>
        <p:spPr>
          <a:xfrm>
            <a:off x="7590689" y="2084369"/>
            <a:ext cx="1936169" cy="1640558"/>
          </a:xfrm>
          <a:prstGeom prst="rect">
            <a:avLst/>
          </a:prstGeom>
        </p:spPr>
      </p:pic>
      <p:pic>
        <p:nvPicPr>
          <p:cNvPr id="50" name="그림 49" descr="텍스트, 건물, 식물, 야외이(가) 표시된 사진&#10;&#10;자동 생성된 설명">
            <a:extLst>
              <a:ext uri="{FF2B5EF4-FFF2-40B4-BE49-F238E27FC236}">
                <a16:creationId xmlns:a16="http://schemas.microsoft.com/office/drawing/2014/main" id="{C06E7950-601B-6EAD-E6AC-895EAC45AA1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1" t="9570" r="7428" b="17245"/>
          <a:stretch/>
        </p:blipFill>
        <p:spPr>
          <a:xfrm>
            <a:off x="5246335" y="2081796"/>
            <a:ext cx="2268000" cy="1619171"/>
          </a:xfrm>
          <a:prstGeom prst="rect">
            <a:avLst/>
          </a:prstGeom>
        </p:spPr>
      </p:pic>
      <p:pic>
        <p:nvPicPr>
          <p:cNvPr id="57" name="그림 56" descr="벽, 실내, 가구, 인테리어 디자인이(가) 표시된 사진&#10;&#10;자동 생성된 설명">
            <a:extLst>
              <a:ext uri="{FF2B5EF4-FFF2-40B4-BE49-F238E27FC236}">
                <a16:creationId xmlns:a16="http://schemas.microsoft.com/office/drawing/2014/main" id="{86A1E464-043D-A793-E41F-6616B4D4D3B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t="12713" r="9704" b="9706"/>
          <a:stretch/>
        </p:blipFill>
        <p:spPr>
          <a:xfrm>
            <a:off x="7018276" y="3797676"/>
            <a:ext cx="1756821" cy="1224000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E1C63EC7-747E-DF7F-3131-64A3EF6E5AB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3604" b="11673"/>
          <a:stretch/>
        </p:blipFill>
        <p:spPr>
          <a:xfrm>
            <a:off x="8856713" y="4385013"/>
            <a:ext cx="670143" cy="626860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B0F5C1AB-3A6B-DC10-964B-69A979ABFC6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679" t="17644" b="11049"/>
          <a:stretch/>
        </p:blipFill>
        <p:spPr>
          <a:xfrm>
            <a:off x="8357458" y="5106583"/>
            <a:ext cx="1169399" cy="1080000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0D0FA97C-FED5-F5D3-2636-6A76B885CB4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b="24922"/>
          <a:stretch/>
        </p:blipFill>
        <p:spPr>
          <a:xfrm>
            <a:off x="8856714" y="3796800"/>
            <a:ext cx="670142" cy="562139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3108E215-10DF-B2AC-446E-3C89F1DC3B5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11932"/>
          <a:stretch/>
        </p:blipFill>
        <p:spPr>
          <a:xfrm>
            <a:off x="7018276" y="5106583"/>
            <a:ext cx="1271375" cy="1080000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10D5A3E5-7BB4-D36F-2B64-1D7E2CF7D472}"/>
              </a:ext>
            </a:extLst>
          </p:cNvPr>
          <p:cNvSpPr txBox="1"/>
          <p:nvPr/>
        </p:nvSpPr>
        <p:spPr>
          <a:xfrm>
            <a:off x="5280935" y="3443547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ko-KR" altLang="en-US" sz="1100" dirty="0">
                <a:latin typeface="현대하모니 B" panose="02020603020101020101" pitchFamily="18" charset="-127"/>
                <a:ea typeface="현대하모니 B" panose="02020603020101020101" pitchFamily="18" charset="-127"/>
              </a:rPr>
              <a:t>①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0ADCF0F-EDDB-3BEB-3497-5DEB71A56E3E}"/>
              </a:ext>
            </a:extLst>
          </p:cNvPr>
          <p:cNvSpPr txBox="1"/>
          <p:nvPr/>
        </p:nvSpPr>
        <p:spPr>
          <a:xfrm>
            <a:off x="7627620" y="3520972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ko-KR" altLang="en-US" sz="1100" dirty="0">
                <a:latin typeface="현대하모니 B" panose="02020603020101020101" pitchFamily="18" charset="-127"/>
                <a:ea typeface="현대하모니 B" panose="02020603020101020101" pitchFamily="18" charset="-127"/>
              </a:rPr>
              <a:t>②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B8F6BB3-DEF0-BA08-F853-52B893282FAE}"/>
              </a:ext>
            </a:extLst>
          </p:cNvPr>
          <p:cNvSpPr txBox="1"/>
          <p:nvPr/>
        </p:nvSpPr>
        <p:spPr>
          <a:xfrm>
            <a:off x="5280935" y="385218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ko-KR" altLang="en-US" sz="1100" dirty="0">
                <a:latin typeface="현대하모니 B" panose="02020603020101020101" pitchFamily="18" charset="-127"/>
                <a:ea typeface="현대하모니 B" panose="02020603020101020101" pitchFamily="18" charset="-127"/>
              </a:rPr>
              <a:t>④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AAB5E61-435F-7158-165A-DF07AA76BD2F}"/>
              </a:ext>
            </a:extLst>
          </p:cNvPr>
          <p:cNvSpPr txBox="1"/>
          <p:nvPr/>
        </p:nvSpPr>
        <p:spPr>
          <a:xfrm>
            <a:off x="7032085" y="382699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ko-KR" altLang="en-US" sz="1100" dirty="0">
                <a:latin typeface="현대하모니 B" panose="02020603020101020101" pitchFamily="18" charset="-127"/>
                <a:ea typeface="현대하모니 B" panose="02020603020101020101" pitchFamily="18" charset="-127"/>
              </a:rPr>
              <a:t>③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594041C-9A8F-63F3-B7EF-0058B484D59C}"/>
              </a:ext>
            </a:extLst>
          </p:cNvPr>
          <p:cNvGrpSpPr/>
          <p:nvPr/>
        </p:nvGrpSpPr>
        <p:grpSpPr>
          <a:xfrm>
            <a:off x="343140" y="431625"/>
            <a:ext cx="9285047" cy="285048"/>
            <a:chOff x="6600066" y="1635558"/>
            <a:chExt cx="3050872" cy="285048"/>
          </a:xfrm>
        </p:grpSpPr>
        <p:sp>
          <p:nvSpPr>
            <p:cNvPr id="3" name="ColumnHeader">
              <a:extLst>
                <a:ext uri="{FF2B5EF4-FFF2-40B4-BE49-F238E27FC236}">
                  <a16:creationId xmlns:a16="http://schemas.microsoft.com/office/drawing/2014/main" id="{79AF254E-A6BF-384C-CEDA-3C2CB6B6E21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00067" y="1635558"/>
              <a:ext cx="3050871" cy="250212"/>
            </a:xfrm>
            <a:prstGeom prst="rect">
              <a:avLst/>
            </a:prstGeom>
            <a:solidFill>
              <a:srgbClr val="FFFFFF"/>
            </a:solidFill>
            <a:ln w="9525" algn="ctr">
              <a:noFill/>
              <a:miter lim="800000"/>
              <a:headEnd type="none" w="lg" len="lg"/>
              <a:tailEnd type="none" w="lg" len="lg"/>
            </a:ln>
            <a:effectLst/>
          </p:spPr>
          <p:txBody>
            <a:bodyPr wrap="square" tIns="91440" bIns="91440" anchor="ctr">
              <a:noAutofit/>
            </a:bodyPr>
            <a:lstStyle/>
            <a:p>
              <a:pPr algn="ctr">
                <a:buClr>
                  <a:prstClr val="black"/>
                </a:buClr>
                <a:buSzPct val="100000"/>
                <a:defRPr/>
              </a:pP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온라인 행사 운영 </a:t>
              </a:r>
              <a:r>
                <a:rPr lang="en-US" altLang="ko-KR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(</a:t>
              </a: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案</a:t>
              </a:r>
              <a:r>
                <a:rPr lang="en-US" altLang="ko-KR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)</a:t>
              </a:r>
              <a:endParaRPr lang="en-US" altLang="en-US" sz="1200" dirty="0">
                <a:ln>
                  <a:solidFill>
                    <a:srgbClr val="C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  <a:cs typeface="Arial" panose="020B0604020202020204" pitchFamily="34" charset="0"/>
              </a:endParaRPr>
            </a:p>
          </p:txBody>
        </p:sp>
        <p:cxnSp>
          <p:nvCxnSpPr>
            <p:cNvPr id="4" name="직선 연결선 56">
              <a:extLst>
                <a:ext uri="{FF2B5EF4-FFF2-40B4-BE49-F238E27FC236}">
                  <a16:creationId xmlns:a16="http://schemas.microsoft.com/office/drawing/2014/main" id="{BAF8F765-D26E-2237-8E05-C612ACC7CBE9}"/>
                </a:ext>
              </a:extLst>
            </p:cNvPr>
            <p:cNvCxnSpPr/>
            <p:nvPr/>
          </p:nvCxnSpPr>
          <p:spPr>
            <a:xfrm>
              <a:off x="6600066" y="1920606"/>
              <a:ext cx="305087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그림 5" descr="텍스트, 크리스마스 트리, 포스터, 그래픽 디자인이(가) 표시된 사진&#10;&#10;자동 생성된 설명">
            <a:extLst>
              <a:ext uri="{FF2B5EF4-FFF2-40B4-BE49-F238E27FC236}">
                <a16:creationId xmlns:a16="http://schemas.microsoft.com/office/drawing/2014/main" id="{A9DBFF85-29C8-F46B-CDCC-E844B92E18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740" y="1128356"/>
            <a:ext cx="2504203" cy="50589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5CE8E9-745C-5558-C8F7-7F7DEBDEFEF2}"/>
              </a:ext>
            </a:extLst>
          </p:cNvPr>
          <p:cNvSpPr txBox="1"/>
          <p:nvPr/>
        </p:nvSpPr>
        <p:spPr>
          <a:xfrm>
            <a:off x="343140" y="1128356"/>
            <a:ext cx="4952244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운영 개요 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: </a:t>
            </a:r>
            <a:r>
              <a:rPr lang="ko-KR" altLang="en-US" sz="1200" b="0" kern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감사메시지를 받은 현장 근무직원 중 일부를 선정하여 크리스마스 케이크 제공</a:t>
            </a:r>
            <a:endParaRPr lang="en-US" altLang="ko-KR" sz="1200" b="0" kern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현대하모니 L" panose="02020603020101020101" pitchFamily="18" charset="-127"/>
              <a:ea typeface="현대하모니 L" panose="02020603020101020101" pitchFamily="18" charset="-127"/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endParaRPr lang="en-US" altLang="ko-KR" sz="1200" b="0" kern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/>
              </a:solidFill>
              <a:latin typeface="현대하모니 L" panose="02020603020101020101" pitchFamily="18" charset="-127"/>
              <a:ea typeface="현대하모니 L" panose="02020603020101020101" pitchFamily="18" charset="-127"/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사연접수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690504" lvl="1" indent="-228600">
              <a:buFont typeface="+mj-lt"/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대상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전 임직원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690504" lvl="1" indent="-228600">
              <a:buFont typeface="+mj-lt"/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접수 장소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</a:t>
            </a:r>
          </a:p>
          <a:p>
            <a:pPr lvl="2"/>
            <a:r>
              <a:rPr lang="ko-KR" altLang="en-US" sz="12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오토웨이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공지 글 하단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QR</a:t>
            </a:r>
          </a:p>
          <a:p>
            <a:pPr lvl="2"/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본사 로비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,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각 현장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,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서울 사무소 입구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QR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배너 설치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690504" lvl="1" indent="-228600">
              <a:buFont typeface="+mj-lt"/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사연접수기간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12/6~12/14</a:t>
            </a:r>
          </a:p>
          <a:p>
            <a:pPr marL="690504" lvl="1" indent="-228600">
              <a:buFont typeface="+mj-lt"/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사연접수 방법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</a:t>
            </a:r>
            <a:r>
              <a:rPr lang="ko-KR" altLang="en-US" sz="12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모아폼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설문을 통한 취합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690504" lvl="1" indent="-228600">
              <a:buFont typeface="+mj-lt"/>
              <a:buAutoNum type="arabicPeriod"/>
            </a:pP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lvl="2"/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※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r>
              <a:rPr lang="ko-KR" altLang="en-US" sz="11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모아폼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양식의 서두에 투고 부문을 선택하게 하여 접수</a:t>
            </a:r>
            <a:endParaRPr lang="en-US" altLang="ko-KR" sz="11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lvl="2"/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(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고마워요 </a:t>
            </a:r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/ 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힘내세요 </a:t>
            </a:r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/ 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수고했어요 </a:t>
            </a:r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3</a:t>
            </a:r>
            <a:r>
              <a:rPr lang="ko-KR" altLang="en-US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개 부문</a:t>
            </a:r>
            <a:r>
              <a:rPr lang="en-US" altLang="ko-KR" sz="11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) </a:t>
            </a:r>
          </a:p>
          <a:p>
            <a:pPr lvl="2"/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사연선정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804804" lvl="1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사연 선정 방법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랜덤 추첨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804804" lvl="1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선정 인원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총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30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명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1266708" lvl="2" indent="-34290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고마워요 부문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10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명</a:t>
            </a:r>
          </a:p>
          <a:p>
            <a:pPr marL="1266708" lvl="2" indent="-34290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힘내세요 부문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10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명</a:t>
            </a:r>
          </a:p>
          <a:p>
            <a:pPr marL="1266708" lvl="2" indent="-34290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수고했어요 부문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10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명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1266708" lvl="2" indent="-342900">
              <a:buFont typeface="Arial" panose="020B0604020202020204" pitchFamily="34" charset="0"/>
              <a:buChar char="•"/>
            </a:pP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선정 공지 및 선물 배송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804804" lvl="1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공지일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12/15</a:t>
            </a:r>
          </a:p>
          <a:p>
            <a:pPr marL="804804" lvl="1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배송 완료 기간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12/16~12/23</a:t>
            </a:r>
          </a:p>
          <a:p>
            <a:pPr marL="804804" lvl="1" indent="-342900">
              <a:buAutoNum type="arabicPeriod"/>
            </a:pP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선물 수령 후기 접수 및 고시 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: 1/2</a:t>
            </a: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9957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594041C-9A8F-63F3-B7EF-0058B484D59C}"/>
              </a:ext>
            </a:extLst>
          </p:cNvPr>
          <p:cNvGrpSpPr/>
          <p:nvPr/>
        </p:nvGrpSpPr>
        <p:grpSpPr>
          <a:xfrm>
            <a:off x="343140" y="431625"/>
            <a:ext cx="9285047" cy="285048"/>
            <a:chOff x="6600066" y="1635558"/>
            <a:chExt cx="3050872" cy="285048"/>
          </a:xfrm>
        </p:grpSpPr>
        <p:sp>
          <p:nvSpPr>
            <p:cNvPr id="3" name="ColumnHeader">
              <a:extLst>
                <a:ext uri="{FF2B5EF4-FFF2-40B4-BE49-F238E27FC236}">
                  <a16:creationId xmlns:a16="http://schemas.microsoft.com/office/drawing/2014/main" id="{79AF254E-A6BF-384C-CEDA-3C2CB6B6E21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00067" y="1635558"/>
              <a:ext cx="3050871" cy="250212"/>
            </a:xfrm>
            <a:prstGeom prst="rect">
              <a:avLst/>
            </a:prstGeom>
            <a:solidFill>
              <a:srgbClr val="FFFFFF"/>
            </a:solidFill>
            <a:ln w="9525" algn="ctr">
              <a:noFill/>
              <a:miter lim="800000"/>
              <a:headEnd type="none" w="lg" len="lg"/>
              <a:tailEnd type="none" w="lg" len="lg"/>
            </a:ln>
            <a:effectLst/>
          </p:spPr>
          <p:txBody>
            <a:bodyPr wrap="square" tIns="91440" bIns="91440" anchor="ctr">
              <a:noAutofit/>
            </a:bodyPr>
            <a:lstStyle/>
            <a:p>
              <a:pPr algn="ctr">
                <a:buClr>
                  <a:prstClr val="black"/>
                </a:buClr>
                <a:buSzPct val="100000"/>
                <a:defRPr/>
              </a:pP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온라인 행사 운영 </a:t>
              </a:r>
              <a:r>
                <a:rPr lang="en-US" altLang="ko-KR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(</a:t>
              </a:r>
              <a:r>
                <a:rPr lang="ko-KR" altLang="en-US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案</a:t>
              </a:r>
              <a:r>
                <a:rPr lang="en-US" altLang="ko-KR" sz="1200" dirty="0">
                  <a:ln>
                    <a:solidFill>
                      <a:srgbClr val="C00000">
                        <a:alpha val="0"/>
                      </a:srgbClr>
                    </a:solidFill>
                  </a:ln>
                  <a:solidFill>
                    <a:prstClr val="black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  <a:cs typeface="Arial" panose="020B0604020202020204" pitchFamily="34" charset="0"/>
                </a:rPr>
                <a:t>)</a:t>
              </a:r>
              <a:endParaRPr lang="en-US" altLang="en-US" sz="1200" dirty="0">
                <a:ln>
                  <a:solidFill>
                    <a:srgbClr val="C00000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  <a:cs typeface="Arial" panose="020B0604020202020204" pitchFamily="34" charset="0"/>
              </a:endParaRPr>
            </a:p>
          </p:txBody>
        </p:sp>
        <p:cxnSp>
          <p:nvCxnSpPr>
            <p:cNvPr id="4" name="직선 연결선 56">
              <a:extLst>
                <a:ext uri="{FF2B5EF4-FFF2-40B4-BE49-F238E27FC236}">
                  <a16:creationId xmlns:a16="http://schemas.microsoft.com/office/drawing/2014/main" id="{BAF8F765-D26E-2237-8E05-C612ACC7CBE9}"/>
                </a:ext>
              </a:extLst>
            </p:cNvPr>
            <p:cNvCxnSpPr/>
            <p:nvPr/>
          </p:nvCxnSpPr>
          <p:spPr>
            <a:xfrm>
              <a:off x="6600066" y="1920606"/>
              <a:ext cx="305087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05CE8E9-745C-5558-C8F7-7F7DEBDEFEF2}"/>
              </a:ext>
            </a:extLst>
          </p:cNvPr>
          <p:cNvSpPr txBox="1"/>
          <p:nvPr/>
        </p:nvSpPr>
        <p:spPr>
          <a:xfrm>
            <a:off x="343140" y="1128356"/>
            <a:ext cx="4952244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모아폼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 설문 예시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현대하모니 L" panose="02020603020101020101" pitchFamily="18" charset="-127"/>
              <a:ea typeface="현대하모니 L" panose="02020603020101020101" pitchFamily="18" charset="-127"/>
              <a:sym typeface="Wingdings" panose="05000000000000000000" pitchFamily="2" charset="2"/>
            </a:endParaRPr>
          </a:p>
          <a:p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latin typeface="현대하모니 L" panose="02020603020101020101" pitchFamily="18" charset="-127"/>
              <a:ea typeface="현대하모니 L" panose="02020603020101020101" pitchFamily="18" charset="-127"/>
              <a:sym typeface="Wingdings" panose="05000000000000000000" pitchFamily="2" charset="2"/>
            </a:endParaRPr>
          </a:p>
          <a:p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1</a:t>
            </a:r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번 질문</a:t>
            </a:r>
            <a:endParaRPr lang="en-US" altLang="ko-KR" sz="1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현대하모니 L" panose="02020603020101020101" pitchFamily="18" charset="-127"/>
              <a:ea typeface="현대하모니 L" panose="02020603020101020101" pitchFamily="18" charset="-127"/>
              <a:sym typeface="Wingdings" panose="05000000000000000000" pitchFamily="2" charset="2"/>
            </a:endParaRPr>
          </a:p>
          <a:p>
            <a:r>
              <a:rPr lang="ko-KR" altLang="en-US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어떤 사연인가요</a:t>
            </a:r>
            <a:r>
              <a:rPr lang="en-US" altLang="ko-KR" sz="12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?</a:t>
            </a:r>
          </a:p>
          <a:p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□ 고마워요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□ 힘내세요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□ 수고했어요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번 질문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누구에게 보내나요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?</a:t>
            </a: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3</a:t>
            </a:r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번 질문</a:t>
            </a:r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r>
              <a:rPr lang="ko-KR" altLang="en-US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어떤 말을 하시겠어요</a:t>
            </a:r>
            <a:r>
              <a:rPr lang="en-US" altLang="ko-KR" sz="12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?</a:t>
            </a: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2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6540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a11ee6e5-21a0-48c4-8af4-6cc1347f763e}" enabled="1" method="Standard" siteId="{a27ddcc1-bea5-4183-aa29-fd96d7612a1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16622</TotalTime>
  <Words>304</Words>
  <Application>Microsoft Office PowerPoint</Application>
  <PresentationFormat>A4 용지(210x297mm)</PresentationFormat>
  <Paragraphs>70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맑은 고딕</vt:lpstr>
      <vt:lpstr>현대하모니 B</vt:lpstr>
      <vt:lpstr>현대하모니 L</vt:lpstr>
      <vt:lpstr>현대하모니 M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문예지(MOON YE JI)</dc:creator>
  <cp:lastModifiedBy>장만규(JANG MAN KYU) 매니저</cp:lastModifiedBy>
  <cp:revision>200</cp:revision>
  <cp:lastPrinted>2023-11-24T06:36:37Z</cp:lastPrinted>
  <dcterms:created xsi:type="dcterms:W3CDTF">2011-04-21T04:31:05Z</dcterms:created>
  <dcterms:modified xsi:type="dcterms:W3CDTF">2023-11-24T09:29:35Z</dcterms:modified>
</cp:coreProperties>
</file>

<file path=docProps/thumbnail.jpeg>
</file>